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Montserrat"/>
      <p:regular r:id="rId10"/>
      <p:bold r:id="rId11"/>
      <p:italic r:id="rId12"/>
      <p:boldItalic r:id="rId13"/>
    </p:embeddedFont>
    <p:embeddedFont>
      <p:font typeface="La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bold.fntdata"/><Relationship Id="rId10" Type="http://schemas.openxmlformats.org/officeDocument/2006/relationships/font" Target="fonts/Montserrat-regular.fntdata"/><Relationship Id="rId13" Type="http://schemas.openxmlformats.org/officeDocument/2006/relationships/font" Target="fonts/Montserrat-boldItalic.fntdata"/><Relationship Id="rId12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bold.fntdata"/><Relationship Id="rId14" Type="http://schemas.openxmlformats.org/officeDocument/2006/relationships/font" Target="fonts/Lato-regular.fntdata"/><Relationship Id="rId17" Type="http://schemas.openxmlformats.org/officeDocument/2006/relationships/font" Target="fonts/Lato-boldItalic.fntdata"/><Relationship Id="rId16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6bb9f9000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6bb9f9000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56bb9f9000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56bb9f9000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56bb9f9000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56bb9f9000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Software Development Methodologies</a:t>
            </a:r>
            <a:endParaRPr/>
          </a:p>
        </p:txBody>
      </p:sp>
      <p:sp>
        <p:nvSpPr>
          <p:cNvPr id="135" name="Google Shape;135;p13"/>
          <p:cNvSpPr txBox="1"/>
          <p:nvPr/>
        </p:nvSpPr>
        <p:spPr>
          <a:xfrm>
            <a:off x="5951625" y="3888525"/>
            <a:ext cx="27000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Krishnaganth R L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Traditional Methodologies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121875" y="1435625"/>
            <a:ext cx="3238200" cy="31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Types :  </a:t>
            </a:r>
            <a:r>
              <a:rPr lang="en-GB" sz="1350">
                <a:latin typeface="Arial"/>
                <a:ea typeface="Arial"/>
                <a:cs typeface="Arial"/>
                <a:sym typeface="Arial"/>
              </a:rPr>
              <a:t>PRINCE2</a:t>
            </a:r>
            <a:br>
              <a:rPr lang="en-GB" sz="1350">
                <a:latin typeface="Arial"/>
                <a:ea typeface="Arial"/>
                <a:cs typeface="Arial"/>
                <a:sym typeface="Arial"/>
              </a:rPr>
            </a:br>
            <a:br>
              <a:rPr lang="en-GB" sz="1350">
                <a:latin typeface="Arial"/>
                <a:ea typeface="Arial"/>
                <a:cs typeface="Arial"/>
                <a:sym typeface="Arial"/>
              </a:rPr>
            </a:br>
            <a:r>
              <a:rPr lang="en-GB" sz="1350">
                <a:latin typeface="Arial"/>
                <a:ea typeface="Arial"/>
                <a:cs typeface="Arial"/>
                <a:sym typeface="Arial"/>
              </a:rPr>
              <a:t>Time to use: </a:t>
            </a:r>
            <a:br>
              <a:rPr lang="en-GB" sz="1350">
                <a:latin typeface="Arial"/>
                <a:ea typeface="Arial"/>
                <a:cs typeface="Arial"/>
                <a:sym typeface="Arial"/>
              </a:rPr>
            </a:br>
            <a:r>
              <a:rPr lang="en-GB" sz="1350">
                <a:latin typeface="Arial"/>
                <a:ea typeface="Arial"/>
                <a:cs typeface="Arial"/>
                <a:sym typeface="Arial"/>
              </a:rPr>
              <a:t>&gt;Chance of changing features during the project is low.</a:t>
            </a:r>
            <a:br>
              <a:rPr lang="en-GB" sz="1350">
                <a:latin typeface="Arial"/>
                <a:ea typeface="Arial"/>
                <a:cs typeface="Arial"/>
                <a:sym typeface="Arial"/>
              </a:rPr>
            </a:br>
            <a:br>
              <a:rPr lang="en-GB" sz="1350">
                <a:latin typeface="Arial"/>
                <a:ea typeface="Arial"/>
                <a:cs typeface="Arial"/>
                <a:sym typeface="Arial"/>
              </a:rPr>
            </a:br>
            <a:r>
              <a:rPr lang="en-GB" sz="1350">
                <a:latin typeface="Arial"/>
                <a:ea typeface="Arial"/>
                <a:cs typeface="Arial"/>
                <a:sym typeface="Arial"/>
              </a:rPr>
              <a:t>&gt;Great for projects where the deliverables and scope of work are fixed. Eg: Banks, Governments</a:t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4925" y="587475"/>
            <a:ext cx="2854574" cy="428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Agile Methodologies</a:t>
            </a:r>
            <a:endParaRPr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026800" y="1388075"/>
            <a:ext cx="4268700" cy="31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35"/>
              <a:t>Types: </a:t>
            </a:r>
            <a:r>
              <a:rPr lang="en-GB"/>
              <a:t> </a:t>
            </a:r>
            <a:r>
              <a:rPr lang="en-GB" sz="1350">
                <a:latin typeface="Arial"/>
                <a:ea typeface="Arial"/>
                <a:cs typeface="Arial"/>
                <a:sym typeface="Arial"/>
              </a:rPr>
              <a:t>SCRUM, SAFe, LeSS, Nexus, PRINCE2AGILE and Kanban.</a:t>
            </a:r>
            <a:endParaRPr sz="13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br>
              <a:rPr lang="en-GB"/>
            </a:br>
            <a:r>
              <a:rPr lang="en-GB" sz="1535"/>
              <a:t>Advantages over </a:t>
            </a:r>
            <a:r>
              <a:rPr lang="en-GB" sz="1535"/>
              <a:t>Traditional</a:t>
            </a:r>
            <a:r>
              <a:rPr lang="en-GB" sz="1535"/>
              <a:t>:</a:t>
            </a:r>
            <a:br>
              <a:rPr lang="en-GB"/>
            </a:br>
            <a:r>
              <a:rPr lang="en-GB"/>
              <a:t>&gt;</a:t>
            </a:r>
            <a:r>
              <a:rPr lang="en-GB" sz="1350">
                <a:latin typeface="Arial"/>
                <a:ea typeface="Arial"/>
                <a:cs typeface="Arial"/>
                <a:sym typeface="Arial"/>
              </a:rPr>
              <a:t>This approach also allows better estimation of project costs, and the client is already aware of the next implementation steps at the planning stage</a:t>
            </a:r>
            <a:br>
              <a:rPr lang="en-GB" sz="1350">
                <a:latin typeface="Arial"/>
                <a:ea typeface="Arial"/>
                <a:cs typeface="Arial"/>
                <a:sym typeface="Arial"/>
              </a:rPr>
            </a:br>
            <a:br>
              <a:rPr lang="en-GB" sz="1350">
                <a:latin typeface="Arial"/>
                <a:ea typeface="Arial"/>
                <a:cs typeface="Arial"/>
                <a:sym typeface="Arial"/>
              </a:rPr>
            </a:br>
            <a:r>
              <a:rPr lang="en-GB" sz="1350">
                <a:latin typeface="Arial"/>
                <a:ea typeface="Arial"/>
                <a:cs typeface="Arial"/>
                <a:sym typeface="Arial"/>
              </a:rPr>
              <a:t>&gt;Each iteration begins with a summary of the steps already taken and planning of the next steps, and the results of each sprint are presented to the client on an ongoing basis.</a:t>
            </a:r>
            <a:br>
              <a:rPr lang="en-GB" sz="1350">
                <a:latin typeface="Arial"/>
                <a:ea typeface="Arial"/>
                <a:cs typeface="Arial"/>
                <a:sym typeface="Arial"/>
              </a:rPr>
            </a:br>
            <a:br>
              <a:rPr lang="en-GB" sz="1350">
                <a:latin typeface="Arial"/>
                <a:ea typeface="Arial"/>
                <a:cs typeface="Arial"/>
                <a:sym typeface="Arial"/>
              </a:rPr>
            </a:br>
            <a:r>
              <a:rPr lang="en-GB" sz="1350">
                <a:latin typeface="Arial"/>
                <a:ea typeface="Arial"/>
                <a:cs typeface="Arial"/>
                <a:sym typeface="Arial"/>
              </a:rPr>
              <a:t>&gt;MVP (minimum viable product), that is, a version of the product is created with enough features for the first customers to use</a:t>
            </a:r>
            <a:endParaRPr/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6750" y="560937"/>
            <a:ext cx="2757125" cy="4135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1982050" y="24663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